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67" r:id="rId3"/>
    <p:sldId id="262" r:id="rId4"/>
    <p:sldId id="261" r:id="rId5"/>
    <p:sldId id="260" r:id="rId6"/>
    <p:sldId id="268" r:id="rId7"/>
    <p:sldId id="269" r:id="rId8"/>
    <p:sldId id="270" r:id="rId9"/>
    <p:sldId id="271" r:id="rId10"/>
    <p:sldId id="259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 showGuides="1">
      <p:cViewPr varScale="1">
        <p:scale>
          <a:sx n="74" d="100"/>
          <a:sy n="74" d="100"/>
        </p:scale>
        <p:origin x="576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B42698-14CE-472A-B124-66E40035CB6D}" type="datetimeFigureOut">
              <a:rPr lang="ru-RU" smtClean="0"/>
              <a:pPr/>
              <a:t>24.01.2024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56F6D0-154D-4A15-9D68-0BBCF92A5FC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16202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6A3CB9-C7FB-49C4-9DCE-CD759B0ED709}" type="datetimeFigureOut">
              <a:rPr lang="ru-RU" smtClean="0"/>
              <a:pPr/>
              <a:t>24.01.2024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21A81-527D-4DC5-B51C-FFA51B08F44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57164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6A3CB9-C7FB-49C4-9DCE-CD759B0ED709}" type="datetimeFigureOut">
              <a:rPr lang="ru-RU" smtClean="0"/>
              <a:pPr/>
              <a:t>24.01.2024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21A81-527D-4DC5-B51C-FFA51B08F44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72211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6A3CB9-C7FB-49C4-9DCE-CD759B0ED709}" type="datetimeFigureOut">
              <a:rPr lang="ru-RU" smtClean="0"/>
              <a:pPr/>
              <a:t>24.01.2024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21A81-527D-4DC5-B51C-FFA51B08F44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71037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6A3CB9-C7FB-49C4-9DCE-CD759B0ED709}" type="datetimeFigureOut">
              <a:rPr lang="ru-RU" smtClean="0"/>
              <a:pPr/>
              <a:t>24.01.2024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21A81-527D-4DC5-B51C-FFA51B08F44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95555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6A3CB9-C7FB-49C4-9DCE-CD759B0ED709}" type="datetimeFigureOut">
              <a:rPr lang="ru-RU" smtClean="0"/>
              <a:pPr/>
              <a:t>24.01.2024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21A81-527D-4DC5-B51C-FFA51B08F44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75696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6A3CB9-C7FB-49C4-9DCE-CD759B0ED709}" type="datetimeFigureOut">
              <a:rPr lang="ru-RU" smtClean="0"/>
              <a:pPr/>
              <a:t>24.01.2024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21A81-527D-4DC5-B51C-FFA51B08F44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29738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6A3CB9-C7FB-49C4-9DCE-CD759B0ED709}" type="datetimeFigureOut">
              <a:rPr lang="ru-RU" smtClean="0"/>
              <a:pPr/>
              <a:t>24.01.2024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21A81-527D-4DC5-B51C-FFA51B08F44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39667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6A3CB9-C7FB-49C4-9DCE-CD759B0ED709}" type="datetimeFigureOut">
              <a:rPr lang="ru-RU" smtClean="0"/>
              <a:pPr/>
              <a:t>24.01.2024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21A81-527D-4DC5-B51C-FFA51B08F44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15379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6A3CB9-C7FB-49C4-9DCE-CD759B0ED709}" type="datetimeFigureOut">
              <a:rPr lang="ru-RU" smtClean="0"/>
              <a:pPr/>
              <a:t>24.01.2024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21A81-527D-4DC5-B51C-FFA51B08F44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03581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6A3CB9-C7FB-49C4-9DCE-CD759B0ED709}" type="datetimeFigureOut">
              <a:rPr lang="ru-RU" smtClean="0"/>
              <a:pPr/>
              <a:t>24.01.2024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21A81-527D-4DC5-B51C-FFA51B08F44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96646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6A3CB9-C7FB-49C4-9DCE-CD759B0ED709}" type="datetimeFigureOut">
              <a:rPr lang="ru-RU" smtClean="0"/>
              <a:pPr/>
              <a:t>24.01.2024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21A81-527D-4DC5-B51C-FFA51B08F44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8149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6A3CB9-C7FB-49C4-9DCE-CD759B0ED709}" type="datetimeFigureOut">
              <a:rPr lang="ru-RU" smtClean="0"/>
              <a:pPr/>
              <a:t>24.01.2024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421A81-527D-4DC5-B51C-FFA51B08F44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95804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mailto:post@gmc.omskportal.ru" TargetMode="External"/><Relationship Id="rId2" Type="http://schemas.openxmlformats.org/officeDocument/2006/relationships/hyperlink" Target="mailto:gmc_omsk@mail.ru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47"/>
            <a:ext cx="12192000" cy="6854653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2296264"/>
            <a:ext cx="9144000" cy="2387600"/>
          </a:xfrm>
        </p:spPr>
        <p:txBody>
          <a:bodyPr>
            <a:normAutofit/>
          </a:bodyPr>
          <a:lstStyle/>
          <a:p>
            <a:r>
              <a:rPr lang="ru-RU" sz="2800" dirty="0">
                <a:solidFill>
                  <a:schemeClr val="bg1"/>
                </a:solidFill>
                <a:latin typeface="+mn-lt"/>
              </a:rPr>
              <a:t>Использование приёма «</a:t>
            </a:r>
            <a:r>
              <a:rPr lang="ru-RU" sz="2800" dirty="0" err="1">
                <a:solidFill>
                  <a:schemeClr val="bg1"/>
                </a:solidFill>
                <a:latin typeface="+mn-lt"/>
              </a:rPr>
              <a:t>Инсёрт</a:t>
            </a:r>
            <a:r>
              <a:rPr lang="ru-RU" sz="2800" dirty="0">
                <a:solidFill>
                  <a:schemeClr val="bg1"/>
                </a:solidFill>
                <a:latin typeface="+mn-lt"/>
              </a:rPr>
              <a:t>» для формирования функциональной грамотности обучающихся на уроках литературы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10355" y="4683864"/>
            <a:ext cx="9144000" cy="1655762"/>
          </a:xfrm>
        </p:spPr>
        <p:txBody>
          <a:bodyPr/>
          <a:lstStyle/>
          <a:p>
            <a:pPr algn="l"/>
            <a:endParaRPr lang="ru-RU" sz="1800" dirty="0" smtClean="0">
              <a:solidFill>
                <a:schemeClr val="bg1"/>
              </a:solidFill>
            </a:endParaRPr>
          </a:p>
          <a:p>
            <a:pPr algn="l"/>
            <a:r>
              <a:rPr lang="ru-RU" sz="1800" dirty="0" smtClean="0">
                <a:solidFill>
                  <a:schemeClr val="bg1"/>
                </a:solidFill>
              </a:rPr>
              <a:t>учитель </a:t>
            </a:r>
            <a:r>
              <a:rPr lang="ru-RU" sz="1800" dirty="0">
                <a:solidFill>
                  <a:schemeClr val="bg1"/>
                </a:solidFill>
              </a:rPr>
              <a:t>русского языка и</a:t>
            </a:r>
            <a:br>
              <a:rPr lang="ru-RU" sz="1800" dirty="0">
                <a:solidFill>
                  <a:schemeClr val="bg1"/>
                </a:solidFill>
              </a:rPr>
            </a:br>
            <a:r>
              <a:rPr lang="ru-RU" sz="1800" dirty="0" smtClean="0">
                <a:solidFill>
                  <a:schemeClr val="bg1"/>
                </a:solidFill>
              </a:rPr>
              <a:t>литературы, методист БОУ </a:t>
            </a:r>
            <a:r>
              <a:rPr lang="ru-RU" sz="1800" dirty="0">
                <a:solidFill>
                  <a:schemeClr val="bg1"/>
                </a:solidFill>
              </a:rPr>
              <a:t>г. Омска «СОШ №77» </a:t>
            </a:r>
            <a:br>
              <a:rPr lang="ru-RU" sz="1800" dirty="0">
                <a:solidFill>
                  <a:schemeClr val="bg1"/>
                </a:solidFill>
              </a:rPr>
            </a:br>
            <a:r>
              <a:rPr lang="ru-RU" sz="1800" dirty="0">
                <a:solidFill>
                  <a:schemeClr val="bg1"/>
                </a:solidFill>
              </a:rPr>
              <a:t>Кириллова Ирина Валерьевна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16479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b="1" dirty="0">
                <a:latin typeface="+mn-lt"/>
              </a:rPr>
              <a:t>«</a:t>
            </a:r>
            <a:r>
              <a:rPr lang="ru-RU" sz="2800" b="1" dirty="0" err="1">
                <a:latin typeface="+mn-lt"/>
              </a:rPr>
              <a:t>Инсёрт</a:t>
            </a:r>
            <a:r>
              <a:rPr lang="ru-RU" sz="2800" b="1" dirty="0">
                <a:latin typeface="+mn-lt"/>
              </a:rPr>
              <a:t>» - это  технология эффективного чтения с </a:t>
            </a:r>
            <a:r>
              <a:rPr lang="ru-RU" sz="2800" b="1" dirty="0" smtClean="0">
                <a:latin typeface="+mn-lt"/>
              </a:rPr>
              <a:t>пометками</a:t>
            </a:r>
            <a:endParaRPr lang="ru-RU" sz="2800" b="1" dirty="0">
              <a:latin typeface="+mn-lt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897746" y="2055813"/>
            <a:ext cx="7753082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I — interactive(</a:t>
            </a:r>
            <a:r>
              <a:rPr lang="ru-RU" sz="2800" dirty="0"/>
              <a:t>интерактивная)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 smtClean="0"/>
              <a:t>N </a:t>
            </a:r>
            <a:r>
              <a:rPr lang="en-US" sz="2800" dirty="0"/>
              <a:t>— noting (</a:t>
            </a:r>
            <a:r>
              <a:rPr lang="ru-RU" sz="2800" dirty="0"/>
              <a:t>познавательная)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 smtClean="0"/>
              <a:t>S </a:t>
            </a:r>
            <a:r>
              <a:rPr lang="en-US" sz="2800" dirty="0"/>
              <a:t>— system for (</a:t>
            </a:r>
            <a:r>
              <a:rPr lang="ru-RU" sz="2800" dirty="0"/>
              <a:t>система)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 smtClean="0"/>
              <a:t>E </a:t>
            </a:r>
            <a:r>
              <a:rPr lang="en-US" sz="2800" dirty="0"/>
              <a:t>— effective (</a:t>
            </a:r>
            <a:r>
              <a:rPr lang="ru-RU" sz="2800" dirty="0"/>
              <a:t>для эффективного)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 smtClean="0"/>
              <a:t>R </a:t>
            </a:r>
            <a:r>
              <a:rPr lang="en-US" sz="2800" dirty="0"/>
              <a:t>— reading and (</a:t>
            </a:r>
            <a:r>
              <a:rPr lang="ru-RU" sz="2800" dirty="0"/>
              <a:t>чтения и)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 smtClean="0"/>
              <a:t>T </a:t>
            </a:r>
            <a:r>
              <a:rPr lang="en-US" sz="2800" dirty="0"/>
              <a:t>— thinking (</a:t>
            </a:r>
            <a:r>
              <a:rPr lang="ru-RU" sz="2800" dirty="0"/>
              <a:t>размышления). </a:t>
            </a:r>
          </a:p>
        </p:txBody>
      </p:sp>
    </p:spTree>
    <p:extLst>
      <p:ext uri="{BB962C8B-B14F-4D97-AF65-F5344CB8AC3E}">
        <p14:creationId xmlns:p14="http://schemas.microsoft.com/office/powerpoint/2010/main" val="3758283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320789" cy="6970117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b="1" dirty="0" smtClean="0">
                <a:latin typeface="+mn-lt"/>
              </a:rPr>
              <a:t>Технологическая цепочка</a:t>
            </a:r>
            <a:endParaRPr lang="ru-RU" sz="3200" b="1" dirty="0">
              <a:latin typeface="+mn-lt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628900" y="1462424"/>
            <a:ext cx="6096000" cy="4154984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400" dirty="0" smtClean="0"/>
              <a:t>Вызов </a:t>
            </a:r>
            <a:r>
              <a:rPr lang="ru-RU" sz="2400" dirty="0"/>
              <a:t>— подготавливает учащихся к восприятию новой информации. В традиционных уроках этот этап часто называли актуализацией знаний.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400" dirty="0" smtClean="0"/>
              <a:t>Осмысление </a:t>
            </a:r>
            <a:r>
              <a:rPr lang="ru-RU" sz="2400" dirty="0"/>
              <a:t>— это этап получения новых знаний, ввод новых понятий и терминов.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400" dirty="0" smtClean="0"/>
              <a:t>Размышление </a:t>
            </a:r>
            <a:r>
              <a:rPr lang="ru-RU" sz="2400" dirty="0"/>
              <a:t>— этап усвоения новых знаний и умений, соотношения их с уже известными данными, сравнения, оценки и анализа.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400" dirty="0" smtClean="0"/>
              <a:t>Рефлексия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806889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b="1" dirty="0" smtClean="0">
                <a:latin typeface="+mn-lt"/>
              </a:rPr>
              <a:t>Маркеры текста</a:t>
            </a:r>
            <a:endParaRPr lang="ru-RU" sz="3200" b="1" dirty="0">
              <a:latin typeface="+mn-lt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048000" y="1690688"/>
            <a:ext cx="6096000" cy="310854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800" dirty="0" smtClean="0"/>
              <a:t>«</a:t>
            </a:r>
            <a:r>
              <a:rPr lang="ru-RU" sz="2800" dirty="0"/>
              <a:t>V» - информация мне была известна</a:t>
            </a:r>
          </a:p>
          <a:p>
            <a:r>
              <a:rPr lang="ru-RU" sz="2800" dirty="0"/>
              <a:t>«+» - узнал что-то новое, материал является интересным;</a:t>
            </a:r>
          </a:p>
          <a:p>
            <a:r>
              <a:rPr lang="ru-RU" sz="2800" dirty="0"/>
              <a:t>«-» - думал иначе</a:t>
            </a:r>
          </a:p>
          <a:p>
            <a:r>
              <a:rPr lang="ru-RU" sz="2800" dirty="0"/>
              <a:t>«?» - не понял, есть вопросы, что-то неясно, возникло желание узнать больше.</a:t>
            </a:r>
          </a:p>
        </p:txBody>
      </p:sp>
    </p:spTree>
    <p:extLst>
      <p:ext uri="{BB962C8B-B14F-4D97-AF65-F5344CB8AC3E}">
        <p14:creationId xmlns:p14="http://schemas.microsoft.com/office/powerpoint/2010/main" val="2182250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01848" cy="6858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b="1" dirty="0">
                <a:latin typeface="+mn-lt"/>
              </a:rPr>
              <a:t>Первый этап - </a:t>
            </a:r>
            <a:r>
              <a:rPr lang="ru-RU" sz="3200" b="1" dirty="0" smtClean="0">
                <a:latin typeface="+mn-lt"/>
              </a:rPr>
              <a:t>вызов</a:t>
            </a:r>
            <a:endParaRPr lang="ru-RU" sz="3200" b="1" dirty="0">
              <a:latin typeface="+mn-lt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5617" y="1450918"/>
            <a:ext cx="8963696" cy="4743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4822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29" y="-297"/>
            <a:ext cx="12193057" cy="685859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b="1" dirty="0" smtClean="0">
                <a:latin typeface="+mn-lt"/>
              </a:rPr>
              <a:t>Второй </a:t>
            </a:r>
            <a:r>
              <a:rPr lang="ru-RU" sz="3200" b="1" dirty="0">
                <a:latin typeface="+mn-lt"/>
              </a:rPr>
              <a:t>этап –</a:t>
            </a:r>
            <a:r>
              <a:rPr lang="ru-RU" sz="3200" b="1" dirty="0" smtClean="0">
                <a:latin typeface="+mn-lt"/>
              </a:rPr>
              <a:t>осмысление</a:t>
            </a:r>
            <a:endParaRPr lang="ru-RU" sz="3200" b="1" dirty="0">
              <a:latin typeface="+mn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351338"/>
          </a:xfrm>
        </p:spPr>
        <p:txBody>
          <a:bodyPr>
            <a:normAutofit fontScale="77500" lnSpcReduction="20000"/>
          </a:bodyPr>
          <a:lstStyle/>
          <a:p>
            <a:pPr algn="just"/>
            <a:r>
              <a:rPr lang="ru-RU" dirty="0" smtClean="0">
                <a:solidFill>
                  <a:srgbClr val="FF0000"/>
                </a:solidFill>
              </a:rPr>
              <a:t>«v</a:t>
            </a:r>
            <a:r>
              <a:rPr lang="ru-RU" dirty="0">
                <a:solidFill>
                  <a:srgbClr val="FF0000"/>
                </a:solidFill>
              </a:rPr>
              <a:t>» </a:t>
            </a:r>
            <a:r>
              <a:rPr lang="ru-RU" dirty="0"/>
              <a:t>- Мне известна теория главного героя, ничего нового я не узнал из прочитанного.</a:t>
            </a:r>
          </a:p>
          <a:p>
            <a:pPr algn="just"/>
            <a:r>
              <a:rPr lang="ru-RU" b="1" dirty="0">
                <a:solidFill>
                  <a:srgbClr val="FF0000"/>
                </a:solidFill>
              </a:rPr>
              <a:t>«+»</a:t>
            </a:r>
            <a:r>
              <a:rPr lang="ru-RU" dirty="0"/>
              <a:t> - Для меня открывается новая сторона теории Раскольникова. Я понимаю и принимаю героя, мне близок Раскольников, его убеждения. Он по-своему несчастен, «заблудшая» душа, очень искренен, способен сострадать, помогать последними грошами незнакомым людям, способен любить.</a:t>
            </a:r>
          </a:p>
          <a:p>
            <a:pPr algn="just"/>
            <a:r>
              <a:rPr lang="ru-RU" b="1" dirty="0">
                <a:solidFill>
                  <a:srgbClr val="FF0000"/>
                </a:solidFill>
              </a:rPr>
              <a:t>«-»</a:t>
            </a:r>
            <a:r>
              <a:rPr lang="ru-RU" dirty="0"/>
              <a:t> - Я не согласен с героем. Это противоречит моим убеждениям. Он ставит себя выше всех, эгоцентризм (идея Наполеона), так нельзя поступать, преступать закон, убивать других людей, решать чью-то судьбу, вершить ее.</a:t>
            </a:r>
          </a:p>
          <a:p>
            <a:pPr algn="just"/>
            <a:r>
              <a:rPr lang="ru-RU" b="1" dirty="0">
                <a:solidFill>
                  <a:srgbClr val="FF0000"/>
                </a:solidFill>
              </a:rPr>
              <a:t>«?»</a:t>
            </a:r>
            <a:r>
              <a:rPr lang="ru-RU" dirty="0"/>
              <a:t> - Мне трудно определиться в этом вопросе. Раскольников вызывает у меня двойственные чувства (сама фамилия героя вызывает двоякое ощущение). Мне нравится этот герой, умеющий сострадать ближнему, но мне трудно понять, почему человек, поднимает топор и идет убивать. В этой ситуации нужно разобраться, посоветоваться с другими учащимися, устроить диспут.</a:t>
            </a:r>
          </a:p>
        </p:txBody>
      </p:sp>
    </p:spTree>
    <p:extLst>
      <p:ext uri="{BB962C8B-B14F-4D97-AF65-F5344CB8AC3E}">
        <p14:creationId xmlns:p14="http://schemas.microsoft.com/office/powerpoint/2010/main" val="1722433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29" y="-297"/>
            <a:ext cx="12193057" cy="685859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b="1" dirty="0" smtClean="0">
                <a:latin typeface="+mn-lt"/>
              </a:rPr>
              <a:t>Третий этап-размышление</a:t>
            </a:r>
            <a:endParaRPr lang="ru-RU" sz="3200" b="1" dirty="0">
              <a:latin typeface="+mn-lt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76099465"/>
              </p:ext>
            </p:extLst>
          </p:nvPr>
        </p:nvGraphicFramePr>
        <p:xfrm>
          <a:off x="838200" y="1690688"/>
          <a:ext cx="10515600" cy="356389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28900"/>
                <a:gridCol w="2628900"/>
                <a:gridCol w="2628900"/>
                <a:gridCol w="2628900"/>
              </a:tblGrid>
              <a:tr h="554720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rgbClr val="000000"/>
                          </a:solidFill>
                          <a:effectLst/>
                        </a:rPr>
                        <a:t>v</a:t>
                      </a:r>
                      <a:endParaRPr lang="en-US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3152" marR="7315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rgbClr val="000000"/>
                          </a:solidFill>
                          <a:effectLst/>
                        </a:rPr>
                        <a:t>+</a:t>
                      </a:r>
                      <a:endParaRPr lang="ru-RU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3152" marR="7315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>
                          <a:solidFill>
                            <a:srgbClr val="000000"/>
                          </a:solidFill>
                          <a:effectLst/>
                        </a:rPr>
                        <a:t>-</a:t>
                      </a:r>
                      <a:endParaRPr lang="ru-RU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3152" marR="7315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>
                          <a:solidFill>
                            <a:srgbClr val="000000"/>
                          </a:solidFill>
                          <a:effectLst/>
                        </a:rPr>
                        <a:t>?</a:t>
                      </a:r>
                      <a:endParaRPr lang="ru-RU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3152" marR="73152"/>
                </a:tc>
              </a:tr>
              <a:tr h="3009171">
                <a:tc>
                  <a:txBody>
                    <a:bodyPr/>
                    <a:lstStyle/>
                    <a:p>
                      <a:r>
                        <a:rPr lang="ru-RU">
                          <a:solidFill>
                            <a:srgbClr val="000000"/>
                          </a:solidFill>
                          <a:effectLst/>
                        </a:rPr>
                        <a:t>Помечаются уже ранее известные факты, информация, которая уже знакома</a:t>
                      </a:r>
                    </a:p>
                  </a:txBody>
                  <a:tcPr marL="73152" marR="73152"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0000"/>
                          </a:solidFill>
                          <a:effectLst/>
                        </a:rPr>
                        <a:t>Помечается новая информация, которую учащийся узнает в тексте в данный момент</a:t>
                      </a:r>
                    </a:p>
                  </a:txBody>
                  <a:tcPr marL="73152" marR="73152"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0000"/>
                          </a:solidFill>
                          <a:effectLst/>
                        </a:rPr>
                        <a:t>Помечаются те факты, которые не соответствуют уже известным представлениям учащегося о данном событии или явлении</a:t>
                      </a:r>
                    </a:p>
                  </a:txBody>
                  <a:tcPr marL="73152" marR="73152"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0000"/>
                          </a:solidFill>
                          <a:effectLst/>
                        </a:rPr>
                        <a:t>Помечаются события, факты или явления, вызывающие вопросы или требующие пояснения (уточнения)</a:t>
                      </a:r>
                    </a:p>
                  </a:txBody>
                  <a:tcPr marL="73152" marR="73152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35342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b="1" dirty="0">
                <a:latin typeface="+mn-lt"/>
              </a:rPr>
              <a:t>Четвёртый этап – рефлексия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6516709" y="2055813"/>
            <a:ext cx="4623516" cy="208637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/>
              <a:t>Анализ </a:t>
            </a:r>
            <a:r>
              <a:rPr lang="ru-RU" sz="3200" dirty="0"/>
              <a:t>накопления знаний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 flipH="1">
            <a:off x="746975" y="2055813"/>
            <a:ext cx="4571998" cy="208637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/>
              <a:t>Обсуждение внесённых в таблицу записей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1178151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29" y="-297"/>
            <a:ext cx="12193057" cy="685859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3200" b="1" dirty="0">
                <a:latin typeface="+mn-lt"/>
              </a:rPr>
              <a:t>Использование технологии </a:t>
            </a:r>
            <a:r>
              <a:rPr lang="ru-RU" sz="3200" b="1" dirty="0" smtClean="0">
                <a:latin typeface="+mn-lt"/>
              </a:rPr>
              <a:t>«</a:t>
            </a:r>
            <a:r>
              <a:rPr lang="ru-RU" sz="3200" b="1" dirty="0" err="1" smtClean="0">
                <a:latin typeface="+mn-lt"/>
              </a:rPr>
              <a:t>Инсёрт</a:t>
            </a:r>
            <a:r>
              <a:rPr lang="ru-RU" sz="3200" b="1" dirty="0" smtClean="0">
                <a:latin typeface="+mn-lt"/>
              </a:rPr>
              <a:t>» </a:t>
            </a:r>
            <a:r>
              <a:rPr lang="ru-RU" sz="3200" b="1" dirty="0">
                <a:latin typeface="+mn-lt"/>
              </a:rPr>
              <a:t>помогает: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66989" y="1529411"/>
            <a:ext cx="10515600" cy="4351338"/>
          </a:xfrm>
        </p:spPr>
        <p:txBody>
          <a:bodyPr/>
          <a:lstStyle/>
          <a:p>
            <a:r>
              <a:rPr lang="ru-RU" dirty="0"/>
              <a:t>запоминать </a:t>
            </a:r>
            <a:r>
              <a:rPr lang="ru-RU" dirty="0" smtClean="0"/>
              <a:t>прочитанное</a:t>
            </a:r>
          </a:p>
          <a:p>
            <a:r>
              <a:rPr lang="ru-RU" dirty="0" smtClean="0"/>
              <a:t>делать </a:t>
            </a:r>
            <a:r>
              <a:rPr lang="ru-RU" dirty="0"/>
              <a:t>процесс освоения новой темы более </a:t>
            </a:r>
            <a:r>
              <a:rPr lang="ru-RU" dirty="0" smtClean="0"/>
              <a:t>осмысленным</a:t>
            </a:r>
          </a:p>
          <a:p>
            <a:r>
              <a:rPr lang="ru-RU" dirty="0" smtClean="0"/>
              <a:t>анализировать </a:t>
            </a:r>
            <a:r>
              <a:rPr lang="ru-RU" dirty="0"/>
              <a:t>полученную </a:t>
            </a:r>
            <a:r>
              <a:rPr lang="ru-RU" dirty="0" smtClean="0"/>
              <a:t>информацию </a:t>
            </a:r>
          </a:p>
          <a:p>
            <a:r>
              <a:rPr lang="ru-RU" dirty="0" smtClean="0"/>
              <a:t>творчески </a:t>
            </a:r>
            <a:r>
              <a:rPr lang="ru-RU" dirty="0"/>
              <a:t>подходить к </a:t>
            </a:r>
            <a:r>
              <a:rPr lang="ru-RU" dirty="0" smtClean="0"/>
              <a:t>проблеме</a:t>
            </a:r>
          </a:p>
          <a:p>
            <a:r>
              <a:rPr lang="ru-RU" dirty="0" smtClean="0"/>
              <a:t>повышать </a:t>
            </a:r>
            <a:r>
              <a:rPr lang="ru-RU" dirty="0"/>
              <a:t>интерес школьников к произведениям художественной литературы, к личности конкретного </a:t>
            </a:r>
            <a:r>
              <a:rPr lang="ru-RU" dirty="0" smtClean="0"/>
              <a:t>писателя</a:t>
            </a:r>
          </a:p>
          <a:p>
            <a:r>
              <a:rPr lang="ru-RU" dirty="0" smtClean="0"/>
              <a:t>формировать навыки </a:t>
            </a:r>
            <a:r>
              <a:rPr lang="ru-RU" dirty="0"/>
              <a:t>самостоятельной работы с </a:t>
            </a:r>
            <a:r>
              <a:rPr lang="ru-RU" dirty="0" smtClean="0"/>
              <a:t>материалом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77526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921000" y="1923668"/>
            <a:ext cx="6096000" cy="321626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altLang="ru-RU" dirty="0" smtClean="0">
                <a:solidFill>
                  <a:srgbClr val="231F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Бюджетное образовательное учреждение дополнительного образования города Омска</a:t>
            </a:r>
            <a:endParaRPr lang="ru-RU" alt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altLang="ru-RU" b="1" dirty="0" smtClean="0">
                <a:solidFill>
                  <a:srgbClr val="231F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«Центр творческого развития и гуманитарного образования</a:t>
            </a:r>
            <a:endParaRPr lang="ru-RU" alt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altLang="ru-RU" b="1" dirty="0" smtClean="0">
                <a:solidFill>
                  <a:srgbClr val="D5734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«ПЕРСПЕКТИВА»</a:t>
            </a:r>
            <a:endParaRPr lang="en-US" altLang="ru-RU" b="1" dirty="0" smtClean="0">
              <a:solidFill>
                <a:srgbClr val="D5734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alt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alt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http://omsk-perspektiva.ru</a:t>
            </a:r>
            <a:endParaRPr lang="ru-RU" alt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spcBef>
                <a:spcPts val="575"/>
              </a:spcBef>
            </a:pPr>
            <a:r>
              <a:rPr lang="ru-RU" altLang="ru-RU" dirty="0" smtClean="0">
                <a:solidFill>
                  <a:srgbClr val="231F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Телефон/факс: +7 (3812) </a:t>
            </a:r>
            <a:r>
              <a:rPr lang="ru-RU" altLang="ru-RU" b="1" dirty="0" smtClean="0">
                <a:solidFill>
                  <a:srgbClr val="231F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72-99-89</a:t>
            </a:r>
            <a:endParaRPr lang="ru-RU" alt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altLang="ru-RU" b="1" dirty="0" smtClean="0">
                <a:solidFill>
                  <a:srgbClr val="231F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644027, город Омск, улица Лизы Чайкиной, дом 3</a:t>
            </a:r>
            <a:endParaRPr lang="ru-RU" alt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25"/>
              </a:spcBef>
            </a:pPr>
            <a:endParaRPr lang="ru-RU" alt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altLang="ru-RU" dirty="0" smtClean="0">
                <a:solidFill>
                  <a:srgbClr val="231F2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e-</a:t>
            </a:r>
            <a:r>
              <a:rPr lang="ru-RU" altLang="ru-RU" dirty="0" err="1" smtClean="0">
                <a:solidFill>
                  <a:srgbClr val="231F2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mail</a:t>
            </a:r>
            <a:r>
              <a:rPr lang="ru-RU" altLang="ru-RU" dirty="0" smtClean="0">
                <a:solidFill>
                  <a:srgbClr val="231F2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: </a:t>
            </a:r>
            <a:r>
              <a:rPr lang="en-US" altLang="ru-RU" dirty="0" smtClean="0">
                <a:solidFill>
                  <a:srgbClr val="231F2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post@gmc.omskportal.ru</a:t>
            </a:r>
            <a:r>
              <a:rPr lang="ru-RU" altLang="ru-RU" dirty="0" smtClean="0">
                <a:solidFill>
                  <a:srgbClr val="231F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alt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object 6"/>
          <p:cNvSpPr>
            <a:spLocks noChangeArrowheads="1"/>
          </p:cNvSpPr>
          <p:nvPr/>
        </p:nvSpPr>
        <p:spPr bwMode="auto">
          <a:xfrm>
            <a:off x="5430073" y="289627"/>
            <a:ext cx="1141591" cy="1331856"/>
          </a:xfrm>
          <a:prstGeom prst="rect">
            <a:avLst/>
          </a:prstGeom>
          <a:blipFill dpi="0" rotWithShape="1">
            <a:blip r:embed="rId4" cstate="print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ru-RU" altLang="ru-RU" sz="2397">
              <a:latin typeface="Calibri" panose="020F0502020204030204" pitchFamily="34" charset="0"/>
            </a:endParaRPr>
          </a:p>
        </p:txBody>
      </p:sp>
      <p:sp>
        <p:nvSpPr>
          <p:cNvPr id="6" name="object 3"/>
          <p:cNvSpPr>
            <a:spLocks/>
          </p:cNvSpPr>
          <p:nvPr/>
        </p:nvSpPr>
        <p:spPr bwMode="auto">
          <a:xfrm>
            <a:off x="7517" y="5997580"/>
            <a:ext cx="12176967" cy="860420"/>
          </a:xfrm>
          <a:custGeom>
            <a:avLst/>
            <a:gdLst>
              <a:gd name="T0" fmla="*/ 0 w 9144000"/>
              <a:gd name="T1" fmla="*/ 69104689 h 296544"/>
              <a:gd name="T2" fmla="*/ 9144000 w 9144000"/>
              <a:gd name="T3" fmla="*/ 69104689 h 296544"/>
              <a:gd name="T4" fmla="*/ 9144000 w 9144000"/>
              <a:gd name="T5" fmla="*/ 0 h 296544"/>
              <a:gd name="T6" fmla="*/ 0 w 9144000"/>
              <a:gd name="T7" fmla="*/ 0 h 296544"/>
              <a:gd name="T8" fmla="*/ 0 w 9144000"/>
              <a:gd name="T9" fmla="*/ 69104689 h 29654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9144000"/>
              <a:gd name="T16" fmla="*/ 0 h 296544"/>
              <a:gd name="T17" fmla="*/ 9144000 w 9144000"/>
              <a:gd name="T18" fmla="*/ 296544 h 29654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9144000" h="296544">
                <a:moveTo>
                  <a:pt x="0" y="296468"/>
                </a:moveTo>
                <a:lnTo>
                  <a:pt x="9144000" y="296468"/>
                </a:lnTo>
                <a:lnTo>
                  <a:pt x="9144000" y="0"/>
                </a:lnTo>
                <a:lnTo>
                  <a:pt x="0" y="0"/>
                </a:lnTo>
                <a:lnTo>
                  <a:pt x="0" y="296468"/>
                </a:lnTo>
                <a:close/>
              </a:path>
            </a:pathLst>
          </a:custGeom>
          <a:solidFill>
            <a:srgbClr val="3A458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ru-RU" sz="2397"/>
          </a:p>
        </p:txBody>
      </p:sp>
    </p:spTree>
    <p:extLst>
      <p:ext uri="{BB962C8B-B14F-4D97-AF65-F5344CB8AC3E}">
        <p14:creationId xmlns:p14="http://schemas.microsoft.com/office/powerpoint/2010/main" val="3595462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481</TotalTime>
  <Words>495</Words>
  <Application>Microsoft Office PowerPoint</Application>
  <PresentationFormat>Широкоэкранный</PresentationFormat>
  <Paragraphs>54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Arial</vt:lpstr>
      <vt:lpstr>Calibri</vt:lpstr>
      <vt:lpstr>Calibri Light</vt:lpstr>
      <vt:lpstr>Times New Roman</vt:lpstr>
      <vt:lpstr>Wingdings</vt:lpstr>
      <vt:lpstr>Тема Office</vt:lpstr>
      <vt:lpstr>Использование приёма «Инсёрт» для формирования функциональной грамотности обучающихся на уроках литературы</vt:lpstr>
      <vt:lpstr>«Инсёрт» - это  технология эффективного чтения с пометками</vt:lpstr>
      <vt:lpstr>Технологическая цепочка</vt:lpstr>
      <vt:lpstr>Маркеры текста</vt:lpstr>
      <vt:lpstr>Первый этап - вызов</vt:lpstr>
      <vt:lpstr>Второй этап –осмысление</vt:lpstr>
      <vt:lpstr>Третий этап-размышление</vt:lpstr>
      <vt:lpstr>Четвёртый этап – рефлексия</vt:lpstr>
      <vt:lpstr>Использование технологии «Инсёрт» помогает: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TutorUser</dc:creator>
  <cp:lastModifiedBy>Пользователь Windows</cp:lastModifiedBy>
  <cp:revision>32</cp:revision>
  <dcterms:created xsi:type="dcterms:W3CDTF">2021-09-15T04:45:14Z</dcterms:created>
  <dcterms:modified xsi:type="dcterms:W3CDTF">2024-01-24T13:18:46Z</dcterms:modified>
</cp:coreProperties>
</file>